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 snapToObjects="1">
      <p:cViewPr varScale="1">
        <p:scale>
          <a:sx n="52" d="100"/>
          <a:sy n="52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.qq.com/x/page/k0976g2p7eo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.qq.com/x/page/p0976oui3y2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https://</a:t>
            </a:r>
            <a:r>
              <a:rPr dirty="0" err="1"/>
              <a:t>drive.google.com</a:t>
            </a:r>
            <a:r>
              <a:rPr dirty="0"/>
              <a:t>/file/u/1/d/1sA1dZ4b76o42JQEhT8-lcS_1z8Va035D/</a:t>
            </a:r>
            <a:r>
              <a:rPr dirty="0" err="1"/>
              <a:t>view?usp</a:t>
            </a:r>
            <a:r>
              <a:rPr dirty="0"/>
              <a:t>=</a:t>
            </a:r>
            <a:r>
              <a:rPr dirty="0" err="1"/>
              <a:t>drive_open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u="sng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https://v.qq.com/x/page/k0976g2p7eo.html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https://</a:t>
            </a:r>
            <a:r>
              <a:rPr dirty="0" err="1"/>
              <a:t>drive.google.com</a:t>
            </a:r>
            <a:r>
              <a:rPr dirty="0"/>
              <a:t>/file/d/1NA0WD58fdIJsWN7OJQybKo-X-oxcBoaO/view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u="sng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https://v.qq.com/x/page/p0976oui3y2.html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/>
          <a:lstStyle>
            <a:lvl1pPr marL="567972" indent="-567972" defTabSz="821531">
              <a:defRPr sz="4600"/>
            </a:lvl1pPr>
            <a:lvl2pPr marL="1012472" indent="-567972" defTabSz="821531">
              <a:defRPr sz="4600"/>
            </a:lvl2pPr>
            <a:lvl3pPr marL="1456972" indent="-567972" defTabSz="821531">
              <a:defRPr sz="4600"/>
            </a:lvl3pPr>
            <a:lvl4pPr marL="1901472" indent="-567972" defTabSz="821531">
              <a:defRPr sz="4600"/>
            </a:lvl4pPr>
            <a:lvl5pPr marL="2345972" indent="-567972" defTabSz="821531"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 defTabSz="821531"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73453" y="7018734"/>
            <a:ext cx="11037095" cy="1192114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 defTabSz="821531">
              <a:spcBef>
                <a:spcPts val="0"/>
              </a:spcBef>
              <a:buSzTx/>
              <a:buNone/>
              <a:defRPr sz="4200"/>
            </a:lvl1pPr>
            <a:lvl2pPr marL="0" indent="228600" algn="ctr" defTabSz="821531">
              <a:spcBef>
                <a:spcPts val="0"/>
              </a:spcBef>
              <a:buSzTx/>
              <a:buNone/>
              <a:defRPr sz="4200"/>
            </a:lvl2pPr>
            <a:lvl3pPr marL="0" indent="457200" algn="ctr" defTabSz="821531">
              <a:spcBef>
                <a:spcPts val="0"/>
              </a:spcBef>
              <a:buSzTx/>
              <a:buNone/>
              <a:defRPr sz="4200"/>
            </a:lvl3pPr>
            <a:lvl4pPr marL="0" indent="685800" algn="ctr" defTabSz="821531">
              <a:spcBef>
                <a:spcPts val="0"/>
              </a:spcBef>
              <a:buSzTx/>
              <a:buNone/>
              <a:defRPr sz="4200"/>
            </a:lvl4pPr>
            <a:lvl5pPr marL="0" indent="914400" algn="ctr" defTabSz="821531">
              <a:spcBef>
                <a:spcPts val="0"/>
              </a:spcBef>
              <a:buSz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816428" marR="0" indent="-816428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v.qq.com/x/page/p0976oui3y2.html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v.qq.com/x/page/k0976g2p7eo.html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AQ on Pitches / Projects"/>
          <p:cNvSpPr txBox="1"/>
          <p:nvPr/>
        </p:nvSpPr>
        <p:spPr>
          <a:xfrm>
            <a:off x="1270000" y="6515100"/>
            <a:ext cx="1169064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FAQ on Pitches / Projects</a:t>
            </a:r>
          </a:p>
        </p:txBody>
      </p:sp>
      <p:sp>
        <p:nvSpPr>
          <p:cNvPr id="138" name="Pitch prep."/>
          <p:cNvSpPr txBox="1"/>
          <p:nvPr/>
        </p:nvSpPr>
        <p:spPr>
          <a:xfrm>
            <a:off x="1270000" y="4514849"/>
            <a:ext cx="7368921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10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Pitch prep.</a:t>
            </a:r>
          </a:p>
        </p:txBody>
      </p:sp>
      <p:pic>
        <p:nvPicPr>
          <p:cNvPr id="139" name="IMG_5613.jpg" descr="IMG_56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57462" y="0"/>
            <a:ext cx="9144001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527073"/>
            <a:ext cx="3253815" cy="1014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nest.pdf" descr="nest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roduct demo - Fluffy.mp4" descr="Product demo - Fluffy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85165" y="-13789"/>
            <a:ext cx="6413670" cy="13743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3432C7E6-B6F0-9C47-98D5-DB4E7397B0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345" y="4495285"/>
            <a:ext cx="8706021" cy="326475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33333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ounded Rectangle"/>
          <p:cNvSpPr/>
          <p:nvPr/>
        </p:nvSpPr>
        <p:spPr>
          <a:xfrm>
            <a:off x="1299905" y="3828752"/>
            <a:ext cx="21576894" cy="7608922"/>
          </a:xfrm>
          <a:prstGeom prst="roundRect">
            <a:avLst>
              <a:gd name="adj" fmla="val 255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Features"/>
          <p:cNvSpPr txBox="1"/>
          <p:nvPr/>
        </p:nvSpPr>
        <p:spPr>
          <a:xfrm>
            <a:off x="6220164" y="1905000"/>
            <a:ext cx="5286666" cy="1485901"/>
          </a:xfrm>
          <a:prstGeom prst="rect">
            <a:avLst/>
          </a:prstGeom>
          <a:solidFill>
            <a:srgbClr val="FD1015">
              <a:alpha val="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600">
                <a:solidFill>
                  <a:srgbClr val="FD1015"/>
                </a:solidFill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Features</a:t>
            </a:r>
          </a:p>
        </p:txBody>
      </p:sp>
      <p:sp>
        <p:nvSpPr>
          <p:cNvPr id="220" name="So, what"/>
          <p:cNvSpPr txBox="1"/>
          <p:nvPr/>
        </p:nvSpPr>
        <p:spPr>
          <a:xfrm>
            <a:off x="1270838" y="1905000"/>
            <a:ext cx="487629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6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So, what </a:t>
            </a:r>
          </a:p>
        </p:txBody>
      </p:sp>
      <p:grpSp>
        <p:nvGrpSpPr>
          <p:cNvPr id="224" name="Group"/>
          <p:cNvGrpSpPr/>
          <p:nvPr/>
        </p:nvGrpSpPr>
        <p:grpSpPr>
          <a:xfrm>
            <a:off x="2371284" y="5078799"/>
            <a:ext cx="1830698" cy="2738629"/>
            <a:chOff x="0" y="18444"/>
            <a:chExt cx="1830697" cy="2738628"/>
          </a:xfrm>
        </p:grpSpPr>
        <p:sp>
          <p:nvSpPr>
            <p:cNvPr id="221" name="Product pages"/>
            <p:cNvSpPr/>
            <p:nvPr/>
          </p:nvSpPr>
          <p:spPr>
            <a:xfrm>
              <a:off x="560697" y="596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lack"/>
                  <a:ea typeface="CircularStd-Black"/>
                  <a:cs typeface="CircularStd-Black"/>
                  <a:sym typeface="CircularStd-Black"/>
                </a:defRPr>
              </a:lvl1pPr>
            </a:lstStyle>
            <a:p>
              <a:r>
                <a:t>Product pages</a:t>
              </a:r>
            </a:p>
          </p:txBody>
        </p:sp>
        <p:sp>
          <p:nvSpPr>
            <p:cNvPr id="222" name="Price, Votes, Photos…"/>
            <p:cNvSpPr/>
            <p:nvPr/>
          </p:nvSpPr>
          <p:spPr>
            <a:xfrm>
              <a:off x="553287" y="148707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Price, Votes, Photos…</a:t>
              </a:r>
            </a:p>
          </p:txBody>
        </p:sp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820" y="9483019"/>
            <a:ext cx="8584761" cy="3352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Group"/>
          <p:cNvGrpSpPr/>
          <p:nvPr/>
        </p:nvGrpSpPr>
        <p:grpSpPr>
          <a:xfrm>
            <a:off x="2371284" y="7898199"/>
            <a:ext cx="1830698" cy="2738629"/>
            <a:chOff x="0" y="18444"/>
            <a:chExt cx="1830697" cy="2738628"/>
          </a:xfrm>
        </p:grpSpPr>
        <p:sp>
          <p:nvSpPr>
            <p:cNvPr id="226" name="Index pages"/>
            <p:cNvSpPr/>
            <p:nvPr/>
          </p:nvSpPr>
          <p:spPr>
            <a:xfrm>
              <a:off x="560697" y="596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lack"/>
                  <a:ea typeface="CircularStd-Black"/>
                  <a:cs typeface="CircularStd-Black"/>
                  <a:sym typeface="CircularStd-Black"/>
                </a:defRPr>
              </a:lvl1pPr>
            </a:lstStyle>
            <a:p>
              <a:r>
                <a:t>Index pages</a:t>
              </a:r>
            </a:p>
          </p:txBody>
        </p:sp>
        <p:sp>
          <p:nvSpPr>
            <p:cNvPr id="227" name="Maps, Lists, Search, Filters…"/>
            <p:cNvSpPr/>
            <p:nvPr/>
          </p:nvSpPr>
          <p:spPr>
            <a:xfrm>
              <a:off x="553287" y="148707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Maps, Lists, Search, Filters…</a:t>
              </a:r>
            </a:p>
          </p:txBody>
        </p:sp>
        <p:pic>
          <p:nvPicPr>
            <p:cNvPr id="22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3" name="Group"/>
          <p:cNvGrpSpPr/>
          <p:nvPr/>
        </p:nvGrpSpPr>
        <p:grpSpPr>
          <a:xfrm>
            <a:off x="12429684" y="5078799"/>
            <a:ext cx="1830698" cy="2738629"/>
            <a:chOff x="0" y="18444"/>
            <a:chExt cx="1830697" cy="2738628"/>
          </a:xfrm>
        </p:grpSpPr>
        <p:sp>
          <p:nvSpPr>
            <p:cNvPr id="230" name="Conversion"/>
            <p:cNvSpPr/>
            <p:nvPr/>
          </p:nvSpPr>
          <p:spPr>
            <a:xfrm>
              <a:off x="560697" y="596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lack"/>
                  <a:ea typeface="CircularStd-Black"/>
                  <a:cs typeface="CircularStd-Black"/>
                  <a:sym typeface="CircularStd-Black"/>
                </a:defRPr>
              </a:lvl1pPr>
            </a:lstStyle>
            <a:p>
              <a:pPr>
                <a:defRPr>
                  <a:latin typeface="CircularStd-Book"/>
                  <a:ea typeface="CircularStd-Book"/>
                  <a:cs typeface="CircularStd-Book"/>
                  <a:sym typeface="CircularStd-Book"/>
                </a:defRPr>
              </a:pPr>
              <a:r>
                <a:rPr>
                  <a:latin typeface="CircularStd-Black"/>
                  <a:ea typeface="CircularStd-Black"/>
                  <a:cs typeface="CircularStd-Black"/>
                  <a:sym typeface="CircularStd-Black"/>
                </a:rPr>
                <a:t>Conversion</a:t>
              </a:r>
            </a:p>
          </p:txBody>
        </p:sp>
        <p:sp>
          <p:nvSpPr>
            <p:cNvPr id="231" name="Forms, Bookings, Cart, Payment…"/>
            <p:cNvSpPr/>
            <p:nvPr/>
          </p:nvSpPr>
          <p:spPr>
            <a:xfrm>
              <a:off x="553287" y="148707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Forms, Bookings, Cart, Payment…</a:t>
              </a:r>
            </a:p>
          </p:txBody>
        </p:sp>
        <p:pic>
          <p:nvPicPr>
            <p:cNvPr id="23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7" name="Group"/>
          <p:cNvGrpSpPr/>
          <p:nvPr/>
        </p:nvGrpSpPr>
        <p:grpSpPr>
          <a:xfrm>
            <a:off x="12429684" y="7898198"/>
            <a:ext cx="1830698" cy="2738630"/>
            <a:chOff x="0" y="18444"/>
            <a:chExt cx="1830697" cy="2738628"/>
          </a:xfrm>
        </p:grpSpPr>
        <p:sp>
          <p:nvSpPr>
            <p:cNvPr id="234" name="User pages"/>
            <p:cNvSpPr/>
            <p:nvPr/>
          </p:nvSpPr>
          <p:spPr>
            <a:xfrm>
              <a:off x="560697" y="5968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lack"/>
                  <a:ea typeface="CircularStd-Black"/>
                  <a:cs typeface="CircularStd-Black"/>
                  <a:sym typeface="CircularStd-Black"/>
                </a:defRPr>
              </a:lvl1pPr>
            </a:lstStyle>
            <a:p>
              <a:pPr>
                <a:defRPr>
                  <a:latin typeface="CircularStd-Book"/>
                  <a:ea typeface="CircularStd-Book"/>
                  <a:cs typeface="CircularStd-Book"/>
                  <a:sym typeface="CircularStd-Book"/>
                </a:defRPr>
              </a:pPr>
              <a:r>
                <a:rPr>
                  <a:latin typeface="CircularStd-Black"/>
                  <a:ea typeface="CircularStd-Black"/>
                  <a:cs typeface="CircularStd-Black"/>
                  <a:sym typeface="CircularStd-Black"/>
                </a:rPr>
                <a:t>User pages</a:t>
              </a:r>
            </a:p>
          </p:txBody>
        </p:sp>
        <p:sp>
          <p:nvSpPr>
            <p:cNvPr id="235" name="Account, Points, Settings…"/>
            <p:cNvSpPr/>
            <p:nvPr/>
          </p:nvSpPr>
          <p:spPr>
            <a:xfrm>
              <a:off x="553287" y="148707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Account, Points, Settings…</a:t>
              </a:r>
            </a:p>
          </p:txBody>
        </p:sp>
        <p:pic>
          <p:nvPicPr>
            <p:cNvPr id="23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444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can I make?"/>
          <p:cNvSpPr txBox="1"/>
          <p:nvPr/>
        </p:nvSpPr>
        <p:spPr>
          <a:xfrm>
            <a:off x="11810199" y="1905000"/>
            <a:ext cx="6213146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6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can I make?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611" y="8249293"/>
            <a:ext cx="25337222" cy="5929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nest.pdf" descr="nes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What’s a good pitch?"/>
          <p:cNvSpPr txBox="1"/>
          <p:nvPr/>
        </p:nvSpPr>
        <p:spPr>
          <a:xfrm>
            <a:off x="5244147" y="4140958"/>
            <a:ext cx="13895706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What’s a good pitch?</a:t>
            </a:r>
          </a:p>
        </p:txBody>
      </p:sp>
      <p:sp>
        <p:nvSpPr>
          <p:cNvPr id="243" name="Make your pitch stand out!"/>
          <p:cNvSpPr txBox="1"/>
          <p:nvPr/>
        </p:nvSpPr>
        <p:spPr>
          <a:xfrm>
            <a:off x="6176763" y="6677306"/>
            <a:ext cx="1203047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your pitch stand out!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ounded Rectangle"/>
          <p:cNvSpPr/>
          <p:nvPr/>
        </p:nvSpPr>
        <p:spPr>
          <a:xfrm>
            <a:off x="1299905" y="3828752"/>
            <a:ext cx="21576894" cy="7608922"/>
          </a:xfrm>
          <a:prstGeom prst="roundRect">
            <a:avLst>
              <a:gd name="adj" fmla="val 255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good"/>
          <p:cNvSpPr txBox="1"/>
          <p:nvPr/>
        </p:nvSpPr>
        <p:spPr>
          <a:xfrm>
            <a:off x="11696069" y="1905000"/>
            <a:ext cx="3165549" cy="1485901"/>
          </a:xfrm>
          <a:prstGeom prst="rect">
            <a:avLst/>
          </a:prstGeom>
          <a:solidFill>
            <a:srgbClr val="FD1015">
              <a:alpha val="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600">
                <a:solidFill>
                  <a:srgbClr val="FD1015"/>
                </a:solidFill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good</a:t>
            </a:r>
          </a:p>
        </p:txBody>
      </p:sp>
      <p:sp>
        <p:nvSpPr>
          <p:cNvPr id="247" name="What makes a pitch"/>
          <p:cNvSpPr txBox="1"/>
          <p:nvPr/>
        </p:nvSpPr>
        <p:spPr>
          <a:xfrm>
            <a:off x="1270838" y="1905000"/>
            <a:ext cx="10553548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6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What makes a pitch 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2371284" y="5078799"/>
            <a:ext cx="1830698" cy="2738629"/>
            <a:chOff x="0" y="37495"/>
            <a:chExt cx="1830697" cy="2738628"/>
          </a:xfrm>
        </p:grpSpPr>
        <p:sp>
          <p:nvSpPr>
            <p:cNvPr id="248" name="Obvious pain 🤕"/>
            <p:cNvSpPr/>
            <p:nvPr/>
          </p:nvSpPr>
          <p:spPr>
            <a:xfrm>
              <a:off x="560697" y="6159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lack"/>
                  <a:ea typeface="CircularStd-Black"/>
                  <a:cs typeface="CircularStd-Black"/>
                  <a:sym typeface="CircularStd-Black"/>
                </a:defRPr>
              </a:lvl1pPr>
            </a:lstStyle>
            <a:p>
              <a:pPr>
                <a:defRPr>
                  <a:latin typeface="CircularStd-Book"/>
                  <a:ea typeface="CircularStd-Book"/>
                  <a:cs typeface="CircularStd-Book"/>
                  <a:sym typeface="CircularStd-Book"/>
                </a:defRPr>
              </a:pPr>
              <a:r>
                <a:rPr>
                  <a:latin typeface="CircularStd-Black"/>
                  <a:ea typeface="CircularStd-Black"/>
                  <a:cs typeface="CircularStd-Black"/>
                  <a:sym typeface="CircularStd-Black"/>
                </a:rPr>
                <a:t>Obvious pain 🤕</a:t>
              </a:r>
            </a:p>
          </p:txBody>
        </p:sp>
        <p:sp>
          <p:nvSpPr>
            <p:cNvPr id="249" name="Makes a clear product"/>
            <p:cNvSpPr/>
            <p:nvPr/>
          </p:nvSpPr>
          <p:spPr>
            <a:xfrm>
              <a:off x="553287" y="1506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Makes a clear product</a:t>
              </a:r>
            </a:p>
          </p:txBody>
        </p:sp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495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820" y="9483019"/>
            <a:ext cx="8584761" cy="3352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Group"/>
          <p:cNvGrpSpPr/>
          <p:nvPr/>
        </p:nvGrpSpPr>
        <p:grpSpPr>
          <a:xfrm>
            <a:off x="2371284" y="7898199"/>
            <a:ext cx="1830698" cy="2738629"/>
            <a:chOff x="0" y="37495"/>
            <a:chExt cx="1830697" cy="2738628"/>
          </a:xfrm>
        </p:grpSpPr>
        <p:sp>
          <p:nvSpPr>
            <p:cNvPr id="253" name="Be passionate 🤩"/>
            <p:cNvSpPr/>
            <p:nvPr/>
          </p:nvSpPr>
          <p:spPr>
            <a:xfrm>
              <a:off x="560697" y="6159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ook"/>
                  <a:ea typeface="CircularStd-Book"/>
                  <a:cs typeface="CircularStd-Book"/>
                  <a:sym typeface="CircularStd-Book"/>
                </a:defRPr>
              </a:pPr>
              <a:r>
                <a:rPr>
                  <a:latin typeface="CircularStd-Black"/>
                  <a:ea typeface="CircularStd-Black"/>
                  <a:cs typeface="CircularStd-Black"/>
                  <a:sym typeface="CircularStd-Black"/>
                </a:rPr>
                <a:t>Be passionate 🤩</a:t>
              </a:r>
              <a:r>
                <a:t> </a:t>
              </a:r>
            </a:p>
          </p:txBody>
        </p:sp>
        <p:sp>
          <p:nvSpPr>
            <p:cNvPr id="254" name="People will believe you"/>
            <p:cNvSpPr/>
            <p:nvPr/>
          </p:nvSpPr>
          <p:spPr>
            <a:xfrm>
              <a:off x="553287" y="1506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People will believe you</a:t>
              </a:r>
            </a:p>
          </p:txBody>
        </p:sp>
        <p:pic>
          <p:nvPicPr>
            <p:cNvPr id="25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495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0" name="Group"/>
          <p:cNvGrpSpPr/>
          <p:nvPr/>
        </p:nvGrpSpPr>
        <p:grpSpPr>
          <a:xfrm>
            <a:off x="12429684" y="5078799"/>
            <a:ext cx="1830698" cy="2738629"/>
            <a:chOff x="0" y="37495"/>
            <a:chExt cx="1830697" cy="2738628"/>
          </a:xfrm>
        </p:grpSpPr>
        <p:sp>
          <p:nvSpPr>
            <p:cNvPr id="257" name="Short slides 🤯"/>
            <p:cNvSpPr/>
            <p:nvPr/>
          </p:nvSpPr>
          <p:spPr>
            <a:xfrm>
              <a:off x="560697" y="6159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lack"/>
                  <a:ea typeface="CircularStd-Black"/>
                  <a:cs typeface="CircularStd-Black"/>
                  <a:sym typeface="CircularStd-Black"/>
                </a:defRPr>
              </a:lvl1pPr>
            </a:lstStyle>
            <a:p>
              <a:pPr>
                <a:defRPr>
                  <a:latin typeface="CircularStd-Book"/>
                  <a:ea typeface="CircularStd-Book"/>
                  <a:cs typeface="CircularStd-Book"/>
                  <a:sym typeface="CircularStd-Book"/>
                </a:defRPr>
              </a:pPr>
              <a:r>
                <a:rPr>
                  <a:latin typeface="CircularStd-Black"/>
                  <a:ea typeface="CircularStd-Black"/>
                  <a:cs typeface="CircularStd-Black"/>
                  <a:sym typeface="CircularStd-Black"/>
                </a:rPr>
                <a:t>Short slides 🤯</a:t>
              </a:r>
            </a:p>
          </p:txBody>
        </p:sp>
        <p:sp>
          <p:nvSpPr>
            <p:cNvPr id="258" name="Say it rather than write it!"/>
            <p:cNvSpPr/>
            <p:nvPr/>
          </p:nvSpPr>
          <p:spPr>
            <a:xfrm>
              <a:off x="553287" y="1506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Say it rather than write it!</a:t>
              </a:r>
            </a:p>
          </p:txBody>
        </p:sp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495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4" name="Group"/>
          <p:cNvGrpSpPr/>
          <p:nvPr/>
        </p:nvGrpSpPr>
        <p:grpSpPr>
          <a:xfrm>
            <a:off x="12429684" y="7898198"/>
            <a:ext cx="1830698" cy="3119630"/>
            <a:chOff x="0" y="37495"/>
            <a:chExt cx="1830697" cy="3119628"/>
          </a:xfrm>
        </p:grpSpPr>
        <p:sp>
          <p:nvSpPr>
            <p:cNvPr id="261" name="Core vision 🔭"/>
            <p:cNvSpPr/>
            <p:nvPr/>
          </p:nvSpPr>
          <p:spPr>
            <a:xfrm>
              <a:off x="560697" y="6159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ook"/>
                  <a:ea typeface="CircularStd-Book"/>
                  <a:cs typeface="CircularStd-Book"/>
                  <a:sym typeface="CircularStd-Book"/>
                </a:defRPr>
              </a:pPr>
              <a:r>
                <a:rPr>
                  <a:latin typeface="CircularStd-Black"/>
                  <a:ea typeface="CircularStd-Black"/>
                  <a:cs typeface="CircularStd-Black"/>
                  <a:sym typeface="CircularStd-Black"/>
                </a:rPr>
                <a:t>Core vision 🔭</a:t>
              </a:r>
              <a:r>
                <a:t> </a:t>
              </a:r>
            </a:p>
          </p:txBody>
        </p:sp>
        <p:sp>
          <p:nvSpPr>
            <p:cNvPr id="262" name="Explain clearly what…"/>
            <p:cNvSpPr/>
            <p:nvPr/>
          </p:nvSpPr>
          <p:spPr>
            <a:xfrm>
              <a:off x="553287" y="1887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Explain clearly what </a:t>
              </a:r>
            </a:p>
            <a:p>
              <a: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you want to build</a:t>
              </a:r>
            </a:p>
          </p:txBody>
        </p:sp>
        <p:pic>
          <p:nvPicPr>
            <p:cNvPr id="26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495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itch."/>
          <p:cNvSpPr txBox="1"/>
          <p:nvPr/>
        </p:nvSpPr>
        <p:spPr>
          <a:xfrm>
            <a:off x="4244875" y="2208714"/>
            <a:ext cx="3563577" cy="1485901"/>
          </a:xfrm>
          <a:prstGeom prst="rect">
            <a:avLst/>
          </a:prstGeom>
          <a:solidFill>
            <a:srgbClr val="FBF1F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600">
                <a:solidFill>
                  <a:srgbClr val="FD1015"/>
                </a:solidFill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pitch.</a:t>
            </a:r>
          </a:p>
        </p:txBody>
      </p:sp>
      <p:sp>
        <p:nvSpPr>
          <p:cNvPr id="267" name="Their"/>
          <p:cNvSpPr txBox="1"/>
          <p:nvPr/>
        </p:nvSpPr>
        <p:spPr>
          <a:xfrm>
            <a:off x="1270838" y="2208714"/>
            <a:ext cx="2822957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6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Their</a:t>
            </a:r>
          </a:p>
        </p:txBody>
      </p:sp>
      <p:sp>
        <p:nvSpPr>
          <p:cNvPr id="268" name="Rounded Rectangle"/>
          <p:cNvSpPr/>
          <p:nvPr/>
        </p:nvSpPr>
        <p:spPr>
          <a:xfrm>
            <a:off x="1032933" y="5444721"/>
            <a:ext cx="7112001" cy="3952454"/>
          </a:xfrm>
          <a:prstGeom prst="roundRect">
            <a:avLst>
              <a:gd name="adj" fmla="val 5068"/>
            </a:avLst>
          </a:prstGeom>
          <a:solidFill>
            <a:srgbClr val="FFFFFF"/>
          </a:solidFill>
          <a:ln w="12700" cap="flat">
            <a:solidFill>
              <a:srgbClr val="000000">
                <a:alpha val="10000"/>
              </a:srgbClr>
            </a:solidFill>
            <a:prstDash val="solid"/>
            <a:miter lim="400000"/>
          </a:ln>
          <a:effectLst>
            <a:outerShdw blurRad="190500" dist="63500" dir="5400000" rotWithShape="0">
              <a:srgbClr val="000000">
                <a:alpha val="5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69" name="It takes a whole afternoon to find cheap flights for weekends on comparison sites."/>
          <p:cNvSpPr/>
          <p:nvPr/>
        </p:nvSpPr>
        <p:spPr>
          <a:xfrm>
            <a:off x="1528927" y="7177971"/>
            <a:ext cx="6120013" cy="1137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>
              <a:lnSpc>
                <a:spcPct val="80000"/>
              </a:lnSpc>
              <a:defRPr sz="2600" baseline="76923">
                <a:solidFill>
                  <a:srgbClr val="0E0000"/>
                </a:solidFill>
                <a:latin typeface="SF Pro Text Regular"/>
                <a:ea typeface="SF Pro Text Regular"/>
                <a:cs typeface="SF Pro Text Regular"/>
                <a:sym typeface="SF Pro Text Regular"/>
              </a:defRPr>
            </a:lvl1pPr>
          </a:lstStyle>
          <a:p>
            <a:r>
              <a:rPr sz="2800" baseline="0" dirty="0"/>
              <a:t>It takes a whole afternoon to find cheap flights for weekends on comparison sites.</a:t>
            </a:r>
          </a:p>
        </p:txBody>
      </p:sp>
      <p:sp>
        <p:nvSpPr>
          <p:cNvPr id="270" name="Pain"/>
          <p:cNvSpPr/>
          <p:nvPr/>
        </p:nvSpPr>
        <p:spPr>
          <a:xfrm>
            <a:off x="1528927" y="6618418"/>
            <a:ext cx="612001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lnSpc>
                <a:spcPct val="80000"/>
              </a:lnSpc>
              <a:defRPr baseline="40000">
                <a:solidFill>
                  <a:srgbClr val="0E0000"/>
                </a:solidFill>
                <a:latin typeface="SF Pro Text Bold"/>
                <a:ea typeface="SF Pro Text Bold"/>
                <a:cs typeface="SF Pro Text Bold"/>
                <a:sym typeface="SF Pro Text Bold"/>
              </a:defRPr>
            </a:lvl1pPr>
          </a:lstStyle>
          <a:p>
            <a:r>
              <a:rPr dirty="0"/>
              <a:t>Pain</a:t>
            </a:r>
          </a:p>
        </p:txBody>
      </p:sp>
      <p:pic>
        <p:nvPicPr>
          <p:cNvPr id="272" name="nest.pdf" descr="ne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ounded Rectangle"/>
          <p:cNvSpPr/>
          <p:nvPr/>
        </p:nvSpPr>
        <p:spPr>
          <a:xfrm>
            <a:off x="8636000" y="5444721"/>
            <a:ext cx="7112000" cy="3952454"/>
          </a:xfrm>
          <a:prstGeom prst="roundRect">
            <a:avLst>
              <a:gd name="adj" fmla="val 5068"/>
            </a:avLst>
          </a:prstGeom>
          <a:solidFill>
            <a:srgbClr val="FFFFFF"/>
          </a:solidFill>
          <a:ln w="12700" cap="flat">
            <a:solidFill>
              <a:srgbClr val="000000">
                <a:alpha val="10000"/>
              </a:srgbClr>
            </a:solidFill>
            <a:prstDash val="solid"/>
            <a:miter lim="400000"/>
          </a:ln>
          <a:effectLst>
            <a:outerShdw blurRad="190500" dist="63500" dir="5400000" rotWithShape="0">
              <a:srgbClr val="000000">
                <a:alpha val="5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74" name="Young professional who want to visit a specific city but don’t care which weekend."/>
          <p:cNvSpPr/>
          <p:nvPr/>
        </p:nvSpPr>
        <p:spPr>
          <a:xfrm>
            <a:off x="9131994" y="7177971"/>
            <a:ext cx="6120012" cy="1137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>
              <a:lnSpc>
                <a:spcPct val="80000"/>
              </a:lnSpc>
              <a:defRPr sz="2600" baseline="76923">
                <a:solidFill>
                  <a:srgbClr val="0E0000"/>
                </a:solidFill>
                <a:latin typeface="SF Pro Text Regular"/>
                <a:ea typeface="SF Pro Text Regular"/>
                <a:cs typeface="SF Pro Text Regular"/>
                <a:sym typeface="SF Pro Text Regular"/>
              </a:defRPr>
            </a:lvl1pPr>
          </a:lstStyle>
          <a:p>
            <a:r>
              <a:rPr sz="2800" baseline="0" dirty="0"/>
              <a:t>Young professional who want to visit a specific city but don’t care which weekend.</a:t>
            </a:r>
          </a:p>
        </p:txBody>
      </p:sp>
      <p:sp>
        <p:nvSpPr>
          <p:cNvPr id="275" name="Target"/>
          <p:cNvSpPr/>
          <p:nvPr/>
        </p:nvSpPr>
        <p:spPr>
          <a:xfrm>
            <a:off x="9131994" y="6618418"/>
            <a:ext cx="612001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lnSpc>
                <a:spcPct val="80000"/>
              </a:lnSpc>
              <a:defRPr baseline="40000">
                <a:solidFill>
                  <a:srgbClr val="0E0000"/>
                </a:solidFill>
                <a:latin typeface="SF Pro Text Bold"/>
                <a:ea typeface="SF Pro Text Bold"/>
                <a:cs typeface="SF Pro Text Bold"/>
                <a:sym typeface="SF Pro Text Bold"/>
              </a:defRPr>
            </a:lvl1pPr>
          </a:lstStyle>
          <a:p>
            <a:r>
              <a:t>Target</a:t>
            </a:r>
          </a:p>
        </p:txBody>
      </p:sp>
      <p:sp>
        <p:nvSpPr>
          <p:cNvPr id="277" name="Rounded Rectangle"/>
          <p:cNvSpPr/>
          <p:nvPr/>
        </p:nvSpPr>
        <p:spPr>
          <a:xfrm>
            <a:off x="16239066" y="5444721"/>
            <a:ext cx="7112001" cy="3952454"/>
          </a:xfrm>
          <a:prstGeom prst="roundRect">
            <a:avLst>
              <a:gd name="adj" fmla="val 5068"/>
            </a:avLst>
          </a:prstGeom>
          <a:solidFill>
            <a:srgbClr val="FFFFFF"/>
          </a:solidFill>
          <a:ln w="12700" cap="flat">
            <a:solidFill>
              <a:srgbClr val="000000">
                <a:alpha val="10000"/>
              </a:srgbClr>
            </a:solidFill>
            <a:prstDash val="solid"/>
            <a:miter lim="400000"/>
          </a:ln>
          <a:effectLst>
            <a:outerShdw blurRad="190500" dist="63500" dir="5400000" rotWithShape="0">
              <a:srgbClr val="000000">
                <a:alpha val="5000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78" name="Flight comparison app only for long weekends"/>
          <p:cNvSpPr/>
          <p:nvPr/>
        </p:nvSpPr>
        <p:spPr>
          <a:xfrm>
            <a:off x="16735060" y="7208974"/>
            <a:ext cx="6120013" cy="792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l">
              <a:lnSpc>
                <a:spcPct val="80000"/>
              </a:lnSpc>
              <a:defRPr sz="2600" baseline="76923">
                <a:solidFill>
                  <a:srgbClr val="0E0000"/>
                </a:solidFill>
                <a:latin typeface="SF Pro Text Regular"/>
                <a:ea typeface="SF Pro Text Regular"/>
                <a:cs typeface="SF Pro Text Regular"/>
                <a:sym typeface="SF Pro Text Regular"/>
              </a:defRPr>
            </a:lvl1pPr>
          </a:lstStyle>
          <a:p>
            <a:r>
              <a:rPr sz="2800" baseline="0" dirty="0"/>
              <a:t>Flight comparison app only for long weekends</a:t>
            </a:r>
          </a:p>
        </p:txBody>
      </p:sp>
      <p:sp>
        <p:nvSpPr>
          <p:cNvPr id="279" name="Solution"/>
          <p:cNvSpPr/>
          <p:nvPr/>
        </p:nvSpPr>
        <p:spPr>
          <a:xfrm>
            <a:off x="16735060" y="6618418"/>
            <a:ext cx="612001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lnSpc>
                <a:spcPct val="80000"/>
              </a:lnSpc>
              <a:defRPr baseline="40000">
                <a:solidFill>
                  <a:srgbClr val="0E0000"/>
                </a:solidFill>
                <a:latin typeface="SF Pro Text Bold"/>
                <a:ea typeface="SF Pro Text Bold"/>
                <a:cs typeface="SF Pro Text Bold"/>
                <a:sym typeface="SF Pro Text Bold"/>
              </a:defRPr>
            </a:lvl1pPr>
          </a:lstStyle>
          <a:p>
            <a:r>
              <a:t>Solution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"/>
          <p:cNvGrpSpPr/>
          <p:nvPr/>
        </p:nvGrpSpPr>
        <p:grpSpPr>
          <a:xfrm>
            <a:off x="8196294" y="6858000"/>
            <a:ext cx="9624124" cy="1270000"/>
            <a:chOff x="1378712" y="933450"/>
            <a:chExt cx="9624122" cy="1270000"/>
          </a:xfrm>
        </p:grpSpPr>
        <p:sp>
          <p:nvSpPr>
            <p:cNvPr id="282" name="Any"/>
            <p:cNvSpPr/>
            <p:nvPr/>
          </p:nvSpPr>
          <p:spPr>
            <a:xfrm>
              <a:off x="1378712" y="9334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1000">
                  <a:latin typeface="CircularStd-Black"/>
                  <a:ea typeface="CircularStd-Black"/>
                  <a:cs typeface="CircularStd-Black"/>
                  <a:sym typeface="CircularStd-Black"/>
                </a:defRPr>
              </a:lvl1pPr>
            </a:lstStyle>
            <a:p>
              <a:r>
                <a:t>Any</a:t>
              </a:r>
            </a:p>
          </p:txBody>
        </p:sp>
        <p:sp>
          <p:nvSpPr>
            <p:cNvPr id="283" name="questions?"/>
            <p:cNvSpPr/>
            <p:nvPr/>
          </p:nvSpPr>
          <p:spPr>
            <a:xfrm>
              <a:off x="3075690" y="933450"/>
              <a:ext cx="79271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1015">
                <a:alpha val="8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1000">
                  <a:solidFill>
                    <a:srgbClr val="FD1015"/>
                  </a:solidFill>
                  <a:latin typeface="CircularStd-Black"/>
                  <a:ea typeface="CircularStd-Black"/>
                  <a:cs typeface="CircularStd-Black"/>
                  <a:sym typeface="CircularStd-Black"/>
                </a:defRPr>
              </a:lvl1pPr>
            </a:lstStyle>
            <a:p>
              <a:r>
                <a:t>questions?</a:t>
              </a:r>
            </a:p>
          </p:txBody>
        </p:sp>
      </p:grpSp>
      <p:pic>
        <p:nvPicPr>
          <p:cNvPr id="285" name="nest.pdf" descr="ne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611" y="8249293"/>
            <a:ext cx="25337222" cy="5929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611" y="8249293"/>
            <a:ext cx="25337222" cy="5929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nest.pdf" descr="nes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Projects week"/>
          <p:cNvSpPr txBox="1"/>
          <p:nvPr/>
        </p:nvSpPr>
        <p:spPr>
          <a:xfrm>
            <a:off x="7494714" y="4140958"/>
            <a:ext cx="9394572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Projects week</a:t>
            </a:r>
          </a:p>
        </p:txBody>
      </p:sp>
      <p:sp>
        <p:nvSpPr>
          <p:cNvPr id="145" name="Week 8 &amp; 9"/>
          <p:cNvSpPr txBox="1"/>
          <p:nvPr/>
        </p:nvSpPr>
        <p:spPr>
          <a:xfrm>
            <a:off x="9517955" y="6382508"/>
            <a:ext cx="534809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Week 8 &amp; 9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ky@2x.png" descr="sky@2x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28103" y="2306368"/>
            <a:ext cx="29501394" cy="1006846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projects"/>
          <p:cNvSpPr txBox="1"/>
          <p:nvPr/>
        </p:nvSpPr>
        <p:spPr>
          <a:xfrm>
            <a:off x="1228724" y="3524250"/>
            <a:ext cx="4636117" cy="1485901"/>
          </a:xfrm>
          <a:prstGeom prst="rect">
            <a:avLst/>
          </a:prstGeom>
          <a:solidFill>
            <a:srgbClr val="FBF1F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600">
                <a:solidFill>
                  <a:srgbClr val="FD1015"/>
                </a:solidFill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projects</a:t>
            </a:r>
          </a:p>
        </p:txBody>
      </p:sp>
      <p:sp>
        <p:nvSpPr>
          <p:cNvPr id="149" name="How do"/>
          <p:cNvSpPr txBox="1"/>
          <p:nvPr/>
        </p:nvSpPr>
        <p:spPr>
          <a:xfrm>
            <a:off x="1270838" y="2203450"/>
            <a:ext cx="4085540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6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How do</a:t>
            </a:r>
          </a:p>
        </p:txBody>
      </p:sp>
      <p:sp>
        <p:nvSpPr>
          <p:cNvPr id="150" name="- Teams of 3 or 4"/>
          <p:cNvSpPr txBox="1"/>
          <p:nvPr/>
        </p:nvSpPr>
        <p:spPr>
          <a:xfrm>
            <a:off x="1270838" y="5500718"/>
            <a:ext cx="7786589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sz="5600" baseline="35714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Teams of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3 or 4</a:t>
            </a:r>
          </a:p>
        </p:txBody>
      </p:sp>
      <p:pic>
        <p:nvPicPr>
          <p:cNvPr id="151" name="nest.pdf" descr="nes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- 2 to 3 projects"/>
          <p:cNvSpPr txBox="1"/>
          <p:nvPr/>
        </p:nvSpPr>
        <p:spPr>
          <a:xfrm>
            <a:off x="1270838" y="6737350"/>
            <a:ext cx="8021179" cy="120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sz="5600" baseline="35714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2 to 3</a:t>
            </a:r>
            <a:r>
              <a:t> projects</a:t>
            </a:r>
          </a:p>
        </p:txBody>
      </p:sp>
      <p:sp>
        <p:nvSpPr>
          <p:cNvPr id="153" name="- One goal: LEARN"/>
          <p:cNvSpPr txBox="1"/>
          <p:nvPr/>
        </p:nvSpPr>
        <p:spPr>
          <a:xfrm>
            <a:off x="1270838" y="7973982"/>
            <a:ext cx="8021179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sz="5600" baseline="35714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One goal: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LEARN</a:t>
            </a:r>
          </a:p>
        </p:txBody>
      </p:sp>
      <p:sp>
        <p:nvSpPr>
          <p:cNvPr id="154" name="work?"/>
          <p:cNvSpPr txBox="1"/>
          <p:nvPr/>
        </p:nvSpPr>
        <p:spPr>
          <a:xfrm>
            <a:off x="6021300" y="3524250"/>
            <a:ext cx="3334106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6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work?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037" y="1972416"/>
            <a:ext cx="12807023" cy="8263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611" y="8249293"/>
            <a:ext cx="25337222" cy="5929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nest.pdf" descr="nes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Batch 611 - Pitch time"/>
          <p:cNvSpPr txBox="1"/>
          <p:nvPr/>
        </p:nvSpPr>
        <p:spPr>
          <a:xfrm>
            <a:off x="8748749" y="4176727"/>
            <a:ext cx="6886501" cy="179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rPr dirty="0"/>
              <a:t>Pitch time</a:t>
            </a:r>
          </a:p>
        </p:txBody>
      </p:sp>
      <p:sp>
        <p:nvSpPr>
          <p:cNvPr id="160" name="Saturday, June 27 2020"/>
          <p:cNvSpPr txBox="1"/>
          <p:nvPr/>
        </p:nvSpPr>
        <p:spPr>
          <a:xfrm>
            <a:off x="6777781" y="6677306"/>
            <a:ext cx="1082843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Saturday, June 27 2020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itch"/>
          <p:cNvSpPr txBox="1"/>
          <p:nvPr/>
        </p:nvSpPr>
        <p:spPr>
          <a:xfrm>
            <a:off x="1270838" y="3524250"/>
            <a:ext cx="3391122" cy="1485901"/>
          </a:xfrm>
          <a:prstGeom prst="rect">
            <a:avLst/>
          </a:prstGeom>
          <a:solidFill>
            <a:srgbClr val="FBF1F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600">
                <a:solidFill>
                  <a:srgbClr val="FD1015"/>
                </a:solidFill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pitch</a:t>
            </a:r>
          </a:p>
        </p:txBody>
      </p:sp>
      <p:sp>
        <p:nvSpPr>
          <p:cNvPr id="163" name="FAQ for"/>
          <p:cNvSpPr txBox="1"/>
          <p:nvPr/>
        </p:nvSpPr>
        <p:spPr>
          <a:xfrm>
            <a:off x="1270838" y="2203450"/>
            <a:ext cx="4054958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6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FAQ for</a:t>
            </a:r>
          </a:p>
        </p:txBody>
      </p:sp>
      <p:pic>
        <p:nvPicPr>
          <p:cNvPr id="164" name="nest.pdf" descr="ne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- 3 min pitches"/>
          <p:cNvSpPr txBox="1"/>
          <p:nvPr/>
        </p:nvSpPr>
        <p:spPr>
          <a:xfrm>
            <a:off x="1270838" y="6434107"/>
            <a:ext cx="8021179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sz="5600" baseline="35714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3 min</a:t>
            </a:r>
            <a:r>
              <a:t> pitches</a:t>
            </a:r>
          </a:p>
        </p:txBody>
      </p:sp>
      <p:sp>
        <p:nvSpPr>
          <p:cNvPr id="166" name="time."/>
          <p:cNvSpPr txBox="1"/>
          <p:nvPr/>
        </p:nvSpPr>
        <p:spPr>
          <a:xfrm>
            <a:off x="4805715" y="3524250"/>
            <a:ext cx="2788006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6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time.</a:t>
            </a:r>
          </a:p>
        </p:txBody>
      </p:sp>
      <p:sp>
        <p:nvSpPr>
          <p:cNvPr id="167" name="- 3 slides (target, pain, solution)"/>
          <p:cNvSpPr txBox="1"/>
          <p:nvPr/>
        </p:nvSpPr>
        <p:spPr>
          <a:xfrm>
            <a:off x="1270838" y="7864701"/>
            <a:ext cx="8021179" cy="220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sz="5600" baseline="35714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-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3 slides</a:t>
            </a:r>
            <a:r>
              <a:t> (target, pain, solution)</a:t>
            </a:r>
          </a:p>
        </p:txBody>
      </p:sp>
      <p:sp>
        <p:nvSpPr>
          <p:cNvPr id="168" name="pitch."/>
          <p:cNvSpPr txBox="1"/>
          <p:nvPr/>
        </p:nvSpPr>
        <p:spPr>
          <a:xfrm>
            <a:off x="9819320" y="3270567"/>
            <a:ext cx="3596757" cy="1485901"/>
          </a:xfrm>
          <a:prstGeom prst="rect">
            <a:avLst/>
          </a:prstGeom>
          <a:solidFill>
            <a:srgbClr val="FBF1F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600">
                <a:solidFill>
                  <a:srgbClr val="FD1015"/>
                </a:solidFill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pitch.</a:t>
            </a:r>
          </a:p>
        </p:txBody>
      </p:sp>
      <p:sp>
        <p:nvSpPr>
          <p:cNvPr id="169" name="After one"/>
          <p:cNvSpPr txBox="1"/>
          <p:nvPr/>
        </p:nvSpPr>
        <p:spPr>
          <a:xfrm>
            <a:off x="9819320" y="1949767"/>
            <a:ext cx="4968037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6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After one</a:t>
            </a:r>
          </a:p>
        </p:txBody>
      </p:sp>
      <p:sp>
        <p:nvSpPr>
          <p:cNvPr id="170" name="Vote from 1 to 5"/>
          <p:cNvSpPr txBox="1"/>
          <p:nvPr/>
        </p:nvSpPr>
        <p:spPr>
          <a:xfrm>
            <a:off x="9819320" y="6089332"/>
            <a:ext cx="9179147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sz="5600" baseline="35714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Vote</a:t>
            </a:r>
            <a:r>
              <a:t> from 1 to 5</a:t>
            </a:r>
          </a:p>
        </p:txBody>
      </p:sp>
      <p:sp>
        <p:nvSpPr>
          <p:cNvPr id="171" name="pitches."/>
          <p:cNvSpPr txBox="1"/>
          <p:nvPr/>
        </p:nvSpPr>
        <p:spPr>
          <a:xfrm>
            <a:off x="16515444" y="3270567"/>
            <a:ext cx="4541032" cy="1485901"/>
          </a:xfrm>
          <a:prstGeom prst="rect">
            <a:avLst/>
          </a:prstGeom>
          <a:solidFill>
            <a:srgbClr val="FBF1F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600">
                <a:solidFill>
                  <a:srgbClr val="FD1015"/>
                </a:solidFill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pitches.</a:t>
            </a:r>
          </a:p>
        </p:txBody>
      </p:sp>
      <p:sp>
        <p:nvSpPr>
          <p:cNvPr id="172" name="After all"/>
          <p:cNvSpPr txBox="1"/>
          <p:nvPr/>
        </p:nvSpPr>
        <p:spPr>
          <a:xfrm>
            <a:off x="16515444" y="1949767"/>
            <a:ext cx="4284321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6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After all</a:t>
            </a:r>
          </a:p>
        </p:txBody>
      </p:sp>
      <p:sp>
        <p:nvSpPr>
          <p:cNvPr id="173" name="15 min to discuss"/>
          <p:cNvSpPr txBox="1"/>
          <p:nvPr/>
        </p:nvSpPr>
        <p:spPr>
          <a:xfrm>
            <a:off x="16515444" y="6089332"/>
            <a:ext cx="917914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defRPr sz="5600" baseline="35714">
                <a:solidFill>
                  <a:srgbClr val="53585F"/>
                </a:solidFill>
                <a:latin typeface="SF Pro Text Light"/>
                <a:ea typeface="SF Pro Text Light"/>
                <a:cs typeface="SF Pro Text Light"/>
                <a:sym typeface="SF Pro Text Light"/>
              </a:defRPr>
            </a:pPr>
            <a:r>
              <a:t>15 min to </a:t>
            </a:r>
            <a:r>
              <a:rPr>
                <a:latin typeface="SF Pro Text Bold"/>
                <a:ea typeface="SF Pro Text Bold"/>
                <a:cs typeface="SF Pro Text Bold"/>
                <a:sym typeface="SF Pro Text Bold"/>
              </a:rPr>
              <a:t>discuss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611" y="8249293"/>
            <a:ext cx="25337222" cy="5929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nest.pdf" descr="nes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eams formed based on votes."/>
          <p:cNvSpPr txBox="1"/>
          <p:nvPr/>
        </p:nvSpPr>
        <p:spPr>
          <a:xfrm>
            <a:off x="2139314" y="4140958"/>
            <a:ext cx="20105371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Teams formed based on votes.</a:t>
            </a:r>
          </a:p>
        </p:txBody>
      </p:sp>
      <p:sp>
        <p:nvSpPr>
          <p:cNvPr id="178" name="&gt; 80% get their 1st or 2nd choice"/>
          <p:cNvSpPr txBox="1"/>
          <p:nvPr/>
        </p:nvSpPr>
        <p:spPr>
          <a:xfrm>
            <a:off x="4820691" y="7287659"/>
            <a:ext cx="1499661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&gt; 80% get their 1st or 2nd choice</a:t>
            </a:r>
          </a:p>
        </p:txBody>
      </p:sp>
      <p:sp>
        <p:nvSpPr>
          <p:cNvPr id="179" name="Historical average"/>
          <p:cNvSpPr txBox="1"/>
          <p:nvPr/>
        </p:nvSpPr>
        <p:spPr>
          <a:xfrm>
            <a:off x="9466656" y="6221617"/>
            <a:ext cx="570468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Historical average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611" y="8249293"/>
            <a:ext cx="25337222" cy="5929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nest.pdf" descr="nes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What’s a good project?"/>
          <p:cNvSpPr txBox="1"/>
          <p:nvPr/>
        </p:nvSpPr>
        <p:spPr>
          <a:xfrm>
            <a:off x="4547742" y="4140958"/>
            <a:ext cx="15288515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What’s a good project?</a:t>
            </a:r>
          </a:p>
        </p:txBody>
      </p:sp>
      <p:sp>
        <p:nvSpPr>
          <p:cNvPr id="184" name="Make the most of week 8 &amp; 9"/>
          <p:cNvSpPr txBox="1"/>
          <p:nvPr/>
        </p:nvSpPr>
        <p:spPr>
          <a:xfrm>
            <a:off x="7534231" y="6810226"/>
            <a:ext cx="931553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Make the most of week 8 &amp; 9 </a:t>
            </a:r>
          </a:p>
        </p:txBody>
      </p:sp>
      <p:sp>
        <p:nvSpPr>
          <p:cNvPr id="185" name="How to choose the WeChat app to work on!"/>
          <p:cNvSpPr txBox="1"/>
          <p:nvPr/>
        </p:nvSpPr>
        <p:spPr>
          <a:xfrm>
            <a:off x="5404625" y="7997973"/>
            <a:ext cx="1357475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to choose the WeChat app to work on!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ounded Rectangle"/>
          <p:cNvSpPr/>
          <p:nvPr/>
        </p:nvSpPr>
        <p:spPr>
          <a:xfrm>
            <a:off x="1299905" y="3828752"/>
            <a:ext cx="21576894" cy="7608922"/>
          </a:xfrm>
          <a:prstGeom prst="roundRect">
            <a:avLst>
              <a:gd name="adj" fmla="val 2556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8" name="good"/>
          <p:cNvSpPr txBox="1"/>
          <p:nvPr/>
        </p:nvSpPr>
        <p:spPr>
          <a:xfrm>
            <a:off x="15328546" y="1905000"/>
            <a:ext cx="3165548" cy="1485901"/>
          </a:xfrm>
          <a:prstGeom prst="rect">
            <a:avLst/>
          </a:prstGeom>
          <a:solidFill>
            <a:srgbClr val="FD1015">
              <a:alpha val="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600">
                <a:solidFill>
                  <a:srgbClr val="FD1015"/>
                </a:solidFill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good</a:t>
            </a:r>
          </a:p>
        </p:txBody>
      </p:sp>
      <p:sp>
        <p:nvSpPr>
          <p:cNvPr id="189" name="What makes a final project"/>
          <p:cNvSpPr txBox="1"/>
          <p:nvPr/>
        </p:nvSpPr>
        <p:spPr>
          <a:xfrm>
            <a:off x="1270838" y="1905000"/>
            <a:ext cx="13860730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600">
                <a:latin typeface="CircularStd-Black"/>
                <a:ea typeface="CircularStd-Black"/>
                <a:cs typeface="CircularStd-Black"/>
                <a:sym typeface="CircularStd-Black"/>
              </a:defRPr>
            </a:lvl1pPr>
          </a:lstStyle>
          <a:p>
            <a:r>
              <a:t>What makes a final project</a:t>
            </a:r>
          </a:p>
        </p:txBody>
      </p:sp>
      <p:grpSp>
        <p:nvGrpSpPr>
          <p:cNvPr id="193" name="Group"/>
          <p:cNvGrpSpPr/>
          <p:nvPr/>
        </p:nvGrpSpPr>
        <p:grpSpPr>
          <a:xfrm>
            <a:off x="2371284" y="5078799"/>
            <a:ext cx="1830698" cy="2738629"/>
            <a:chOff x="0" y="37495"/>
            <a:chExt cx="1830697" cy="2738628"/>
          </a:xfrm>
        </p:grpSpPr>
        <p:sp>
          <p:nvSpPr>
            <p:cNvPr id="190" name="Avoid marketplaces ⛔️"/>
            <p:cNvSpPr/>
            <p:nvPr/>
          </p:nvSpPr>
          <p:spPr>
            <a:xfrm>
              <a:off x="560697" y="6159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ook"/>
                  <a:ea typeface="CircularStd-Book"/>
                  <a:cs typeface="CircularStd-Book"/>
                  <a:sym typeface="CircularStd-Book"/>
                </a:defRPr>
              </a:pPr>
              <a:r>
                <a:rPr>
                  <a:latin typeface="CircularStd-Black"/>
                  <a:ea typeface="CircularStd-Black"/>
                  <a:cs typeface="CircularStd-Black"/>
                  <a:sym typeface="CircularStd-Black"/>
                </a:rPr>
                <a:t>Avoid marketplaces ⛔️</a:t>
              </a:r>
              <a:r>
                <a:t> </a:t>
              </a:r>
            </a:p>
          </p:txBody>
        </p:sp>
        <p:sp>
          <p:nvSpPr>
            <p:cNvPr id="191" name="Xiaohongshu week 7 / Boring"/>
            <p:cNvSpPr/>
            <p:nvPr/>
          </p:nvSpPr>
          <p:spPr>
            <a:xfrm>
              <a:off x="553287" y="1506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Xiaohongshu week 7 / Boring</a:t>
              </a:r>
            </a:p>
          </p:txBody>
        </p:sp>
        <p:pic>
          <p:nvPicPr>
            <p:cNvPr id="19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495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820" y="9483019"/>
            <a:ext cx="8584761" cy="33526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Group"/>
          <p:cNvGrpSpPr/>
          <p:nvPr/>
        </p:nvGrpSpPr>
        <p:grpSpPr>
          <a:xfrm>
            <a:off x="2371284" y="7898199"/>
            <a:ext cx="1830698" cy="2738629"/>
            <a:chOff x="0" y="37495"/>
            <a:chExt cx="1830697" cy="2738628"/>
          </a:xfrm>
        </p:grpSpPr>
        <p:sp>
          <p:nvSpPr>
            <p:cNvPr id="195" name="Creativity possible 🤩"/>
            <p:cNvSpPr/>
            <p:nvPr/>
          </p:nvSpPr>
          <p:spPr>
            <a:xfrm>
              <a:off x="560697" y="6159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ook"/>
                  <a:ea typeface="CircularStd-Book"/>
                  <a:cs typeface="CircularStd-Book"/>
                  <a:sym typeface="CircularStd-Book"/>
                </a:defRPr>
              </a:pPr>
              <a:r>
                <a:rPr>
                  <a:latin typeface="CircularStd-Black"/>
                  <a:ea typeface="CircularStd-Black"/>
                  <a:cs typeface="CircularStd-Black"/>
                  <a:sym typeface="CircularStd-Black"/>
                </a:rPr>
                <a:t>Creativity possible 🤩</a:t>
              </a:r>
              <a:r>
                <a:t> </a:t>
              </a:r>
            </a:p>
          </p:txBody>
        </p:sp>
        <p:sp>
          <p:nvSpPr>
            <p:cNvPr id="196" name="Admin == Boring frontend"/>
            <p:cNvSpPr/>
            <p:nvPr/>
          </p:nvSpPr>
          <p:spPr>
            <a:xfrm>
              <a:off x="553287" y="1506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Admin == Boring frontend</a:t>
              </a:r>
            </a:p>
          </p:txBody>
        </p:sp>
        <p:pic>
          <p:nvPicPr>
            <p:cNvPr id="19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495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2" name="Group"/>
          <p:cNvGrpSpPr/>
          <p:nvPr/>
        </p:nvGrpSpPr>
        <p:grpSpPr>
          <a:xfrm>
            <a:off x="12429684" y="5078799"/>
            <a:ext cx="1830698" cy="2738629"/>
            <a:chOff x="0" y="37495"/>
            <a:chExt cx="1830697" cy="2738628"/>
          </a:xfrm>
        </p:grpSpPr>
        <p:sp>
          <p:nvSpPr>
            <p:cNvPr id="199" name="Interactive features 💪"/>
            <p:cNvSpPr/>
            <p:nvPr/>
          </p:nvSpPr>
          <p:spPr>
            <a:xfrm>
              <a:off x="560697" y="6159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lack"/>
                  <a:ea typeface="CircularStd-Black"/>
                  <a:cs typeface="CircularStd-Black"/>
                  <a:sym typeface="CircularStd-Black"/>
                </a:defRPr>
              </a:lvl1pPr>
            </a:lstStyle>
            <a:p>
              <a:pPr>
                <a:defRPr>
                  <a:latin typeface="CircularStd-Book"/>
                  <a:ea typeface="CircularStd-Book"/>
                  <a:cs typeface="CircularStd-Book"/>
                  <a:sym typeface="CircularStd-Book"/>
                </a:defRPr>
              </a:pPr>
              <a:r>
                <a:rPr>
                  <a:latin typeface="CircularStd-Black"/>
                  <a:ea typeface="CircularStd-Black"/>
                  <a:cs typeface="CircularStd-Black"/>
                  <a:sym typeface="CircularStd-Black"/>
                </a:rPr>
                <a:t>Interactive features 💪</a:t>
              </a:r>
            </a:p>
          </p:txBody>
        </p:sp>
        <p:sp>
          <p:nvSpPr>
            <p:cNvPr id="200" name="Live interaction, video, etc."/>
            <p:cNvSpPr/>
            <p:nvPr/>
          </p:nvSpPr>
          <p:spPr>
            <a:xfrm>
              <a:off x="553287" y="1506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Live interaction, video, etc.</a:t>
              </a:r>
            </a:p>
          </p:txBody>
        </p:sp>
        <p:pic>
          <p:nvPicPr>
            <p:cNvPr id="20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495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6" name="Group"/>
          <p:cNvGrpSpPr/>
          <p:nvPr/>
        </p:nvGrpSpPr>
        <p:grpSpPr>
          <a:xfrm>
            <a:off x="12429684" y="7898198"/>
            <a:ext cx="1830698" cy="2738630"/>
            <a:chOff x="0" y="37495"/>
            <a:chExt cx="1830697" cy="2738628"/>
          </a:xfrm>
        </p:grpSpPr>
        <p:sp>
          <p:nvSpPr>
            <p:cNvPr id="203" name="Simple user journey 👩💻"/>
            <p:cNvSpPr/>
            <p:nvPr/>
          </p:nvSpPr>
          <p:spPr>
            <a:xfrm>
              <a:off x="560697" y="6159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lnSpc>
                  <a:spcPct val="90000"/>
                </a:lnSpc>
                <a:defRPr sz="6000" baseline="16666">
                  <a:solidFill>
                    <a:srgbClr val="0E0000"/>
                  </a:solidFill>
                  <a:latin typeface="CircularStd-Book"/>
                  <a:ea typeface="CircularStd-Book"/>
                  <a:cs typeface="CircularStd-Book"/>
                  <a:sym typeface="CircularStd-Book"/>
                </a:defRPr>
              </a:pPr>
              <a:r>
                <a:rPr>
                  <a:latin typeface="CircularStd-Black"/>
                  <a:ea typeface="CircularStd-Black"/>
                  <a:cs typeface="CircularStd-Black"/>
                  <a:sym typeface="CircularStd-Black"/>
                </a:rPr>
                <a:t>Simple user journey 👩‍💻</a:t>
              </a:r>
              <a:r>
                <a:t> </a:t>
              </a:r>
            </a:p>
          </p:txBody>
        </p:sp>
        <p:sp>
          <p:nvSpPr>
            <p:cNvPr id="204" name="Few pages, fast conversion"/>
            <p:cNvSpPr/>
            <p:nvPr/>
          </p:nvSpPr>
          <p:spPr>
            <a:xfrm>
              <a:off x="553287" y="1506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Few pages, fast conversion</a:t>
              </a:r>
            </a:p>
          </p:txBody>
        </p:sp>
        <p:pic>
          <p:nvPicPr>
            <p:cNvPr id="20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495"/>
              <a:ext cx="63500" cy="2044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nest.pdf" descr="nest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11489569"/>
            <a:ext cx="1089025" cy="1089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roduct demo - We'll see.mp4" descr="Product demo - We'll see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35186" y="72054"/>
            <a:ext cx="6333550" cy="13571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63A90CE8-1FE9-8D4C-81BC-A955B4008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345" y="4495285"/>
            <a:ext cx="8706021" cy="326475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66667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9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371</Words>
  <Application>Microsoft Macintosh PowerPoint</Application>
  <PresentationFormat>Custom</PresentationFormat>
  <Paragraphs>77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CircularStd-Black</vt:lpstr>
      <vt:lpstr>CircularStd-Book</vt:lpstr>
      <vt:lpstr>Helvetica</vt:lpstr>
      <vt:lpstr>Helvetica Light</vt:lpstr>
      <vt:lpstr>Helvetica Neue</vt:lpstr>
      <vt:lpstr>SF Pro Text Bold</vt:lpstr>
      <vt:lpstr>SF Pro Text Light</vt:lpstr>
      <vt:lpstr>SF Pro Text Regular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</cp:revision>
  <dcterms:modified xsi:type="dcterms:W3CDTF">2020-06-16T03:51:23Z</dcterms:modified>
</cp:coreProperties>
</file>